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handoutMasterIdLst>
    <p:handoutMasterId r:id="rId30"/>
  </p:handoutMasterIdLst>
  <p:sldIdLst>
    <p:sldId id="396" r:id="rId4"/>
    <p:sldId id="642" r:id="rId5"/>
    <p:sldId id="711" r:id="rId6"/>
    <p:sldId id="762" r:id="rId7"/>
    <p:sldId id="764" r:id="rId8"/>
    <p:sldId id="737" r:id="rId9"/>
    <p:sldId id="763" r:id="rId10"/>
    <p:sldId id="714" r:id="rId11"/>
    <p:sldId id="782" r:id="rId12"/>
    <p:sldId id="739" r:id="rId13"/>
    <p:sldId id="740" r:id="rId14"/>
    <p:sldId id="718" r:id="rId15"/>
    <p:sldId id="720" r:id="rId16"/>
    <p:sldId id="741" r:id="rId17"/>
    <p:sldId id="767" r:id="rId18"/>
    <p:sldId id="786" r:id="rId19"/>
    <p:sldId id="785" r:id="rId20"/>
    <p:sldId id="783" r:id="rId21"/>
    <p:sldId id="768" r:id="rId22"/>
    <p:sldId id="766" r:id="rId23"/>
    <p:sldId id="765" r:id="rId24"/>
    <p:sldId id="695" r:id="rId25"/>
    <p:sldId id="696" r:id="rId26"/>
    <p:sldId id="697" r:id="rId27"/>
    <p:sldId id="698" r:id="rId28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FF"/>
    <a:srgbClr val="DF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/>
    <p:restoredTop sz="94634"/>
  </p:normalViewPr>
  <p:slideViewPr>
    <p:cSldViewPr showGuides="1">
      <p:cViewPr varScale="1">
        <p:scale>
          <a:sx n="95" d="100"/>
          <a:sy n="95" d="100"/>
        </p:scale>
        <p:origin x="636" y="84"/>
      </p:cViewPr>
      <p:guideLst>
        <p:guide orient="horz" pos="17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317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806768" y="31750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99225A2-F3B9-48EE-B288-F3606B83B665}"/>
              </a:ext>
            </a:extLst>
          </p:cNvPr>
          <p:cNvSpPr/>
          <p:nvPr/>
        </p:nvSpPr>
        <p:spPr>
          <a:xfrm>
            <a:off x="1831491" y="1725154"/>
            <a:ext cx="5481017" cy="156966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0"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校友邦实习实践平台操作指南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学 生 篇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25" y="8890"/>
            <a:ext cx="290385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集中实习）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72720" y="281940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集中实习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报名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610" y="1232535"/>
            <a:ext cx="2058035" cy="365887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1599565" y="3443605"/>
            <a:ext cx="405130" cy="26987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80135" y="1790700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点进去报名进入报名详情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095" y="1235710"/>
            <a:ext cx="2058035" cy="365569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885690" y="4034155"/>
            <a:ext cx="422910" cy="4330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66260" y="1913890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点击立即报名进行报名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algn="l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签到（如设置无需签到可忽略）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45" y="921074"/>
            <a:ext cx="1684097" cy="3647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52" y="921074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4081981" y="241380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</a:p>
        </p:txBody>
      </p:sp>
      <p:cxnSp>
        <p:nvCxnSpPr>
          <p:cNvPr id="29" name="直接箭头连接符 4"/>
          <p:cNvCxnSpPr/>
          <p:nvPr/>
        </p:nvCxnSpPr>
        <p:spPr>
          <a:xfrm flipV="1">
            <a:off x="3993342" y="1491678"/>
            <a:ext cx="1497520" cy="1"/>
          </a:xfrm>
          <a:prstGeom prst="straightConnector1">
            <a:avLst/>
          </a:prstGeom>
          <a:ln w="508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271107" y="1266663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8742" y="851019"/>
            <a:ext cx="1455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点击实习计划可勾选计划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501900" y="275145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提交周日志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9" y="816633"/>
            <a:ext cx="1561173" cy="3381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80" y="816633"/>
            <a:ext cx="1561172" cy="3381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51" y="816633"/>
            <a:ext cx="1561172" cy="33810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092" y="816633"/>
            <a:ext cx="1561172" cy="33810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626937" y="4361192"/>
            <a:ext cx="370703" cy="370702"/>
          </a:xfrm>
          <a:prstGeom prst="ellipse">
            <a:avLst/>
          </a:prstGeom>
          <a:solidFill>
            <a:srgbClr val="5EA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5"/>
          <p:cNvSpPr txBox="1"/>
          <p:nvPr/>
        </p:nvSpPr>
        <p:spPr>
          <a:xfrm>
            <a:off x="2771880" y="2751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sp>
        <p:nvSpPr>
          <p:cNvPr id="17" name="矩形 16"/>
          <p:cNvSpPr/>
          <p:nvPr/>
        </p:nvSpPr>
        <p:spPr>
          <a:xfrm>
            <a:off x="6937527" y="315678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选择月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日志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302385" y="1975485"/>
            <a:ext cx="26987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3627120" y="3426460"/>
            <a:ext cx="360045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586980" y="2751455"/>
            <a:ext cx="270510" cy="4953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1-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企业评价</a:t>
            </a:r>
          </a:p>
        </p:txBody>
      </p:sp>
      <p:sp>
        <p:nvSpPr>
          <p:cNvPr id="28685" name="文本框 10"/>
          <p:cNvSpPr txBox="1"/>
          <p:nvPr/>
        </p:nvSpPr>
        <p:spPr>
          <a:xfrm>
            <a:off x="5629910" y="1002665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</a:p>
          <a:p>
            <a:pPr>
              <a:lnSpc>
                <a:spcPct val="130000"/>
              </a:lnSpc>
            </a:pPr>
            <a:r>
              <a:rPr lang="zh-CN" altLang="en-US" sz="1600" b="0" kern="0" noProof="1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84" y="926182"/>
            <a:ext cx="1710114" cy="37036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955" y="848712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337" y="928551"/>
            <a:ext cx="1709313" cy="3701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057265" y="2931795"/>
            <a:ext cx="405130" cy="4051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080"/>
            <a:ext cx="380047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对实习过程、老师的评价等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87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30" y="969645"/>
            <a:ext cx="1712595" cy="3042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190" y="1050925"/>
            <a:ext cx="1709420" cy="3041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推荐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520700"/>
            <a:ext cx="2209800" cy="393763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105600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行业资讯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45" y="520700"/>
            <a:ext cx="2215515" cy="3941445"/>
          </a:xfrm>
          <a:prstGeom prst="rect">
            <a:avLst/>
          </a:prstGeom>
        </p:spPr>
      </p:pic>
      <p:sp>
        <p:nvSpPr>
          <p:cNvPr id="7" name="文本框 11"/>
          <p:cNvSpPr txBox="1"/>
          <p:nvPr/>
        </p:nvSpPr>
        <p:spPr>
          <a:xfrm>
            <a:off x="373443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学子动态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95" y="520700"/>
            <a:ext cx="2406015" cy="3960495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>
          <a:xfrm>
            <a:off x="6866255" y="4588510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校友问答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校友会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" y="614680"/>
            <a:ext cx="2059940" cy="3665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65" y="614680"/>
            <a:ext cx="2061845" cy="3665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785" y="614680"/>
            <a:ext cx="2060575" cy="366458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1132205" y="4439285"/>
            <a:ext cx="72453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校友圈</a:t>
            </a:r>
          </a:p>
        </p:txBody>
      </p:sp>
      <p:sp>
        <p:nvSpPr>
          <p:cNvPr id="9" name="文本框 11"/>
          <p:cNvSpPr txBox="1"/>
          <p:nvPr/>
        </p:nvSpPr>
        <p:spPr>
          <a:xfrm>
            <a:off x="3618865" y="4439285"/>
            <a:ext cx="117284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高校回归榜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6216650" y="4439285"/>
            <a:ext cx="117284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热心校友邦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求职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541020"/>
            <a:ext cx="2199640" cy="391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45" y="543560"/>
            <a:ext cx="2198370" cy="3909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420" y="541020"/>
            <a:ext cx="2169160" cy="385699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829310" y="4541520"/>
            <a:ext cx="16948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意向岗位精准推送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3541395" y="4553585"/>
            <a:ext cx="206057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专业校友去向一目了然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7036435" y="4553585"/>
            <a:ext cx="89598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名企推送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玩转校友邦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内容发布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" y="646430"/>
            <a:ext cx="2053590" cy="3655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180" y="646430"/>
            <a:ext cx="2042160" cy="3655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940" y="653415"/>
            <a:ext cx="2042160" cy="3641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955" y="646430"/>
            <a:ext cx="2037080" cy="3641090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518795" y="4477385"/>
            <a:ext cx="136461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点击发布内容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2710815" y="4477385"/>
            <a:ext cx="170307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选择内容发布类型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5299075" y="4477385"/>
            <a:ext cx="89789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选择动态</a:t>
            </a:r>
          </a:p>
        </p:txBody>
      </p:sp>
      <p:sp>
        <p:nvSpPr>
          <p:cNvPr id="8" name="文本框 11"/>
          <p:cNvSpPr txBox="1"/>
          <p:nvPr/>
        </p:nvSpPr>
        <p:spPr>
          <a:xfrm>
            <a:off x="7367270" y="4477385"/>
            <a:ext cx="89789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400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提问发布</a:t>
            </a:r>
            <a:endParaRPr lang="zh-CN" altLang="zh-CN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622935"/>
            <a:ext cx="2113915" cy="3769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355" y="622935"/>
            <a:ext cx="2119630" cy="3759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65" y="618490"/>
            <a:ext cx="2113280" cy="3768725"/>
          </a:xfrm>
          <a:prstGeom prst="rect">
            <a:avLst/>
          </a:prstGeom>
        </p:spPr>
      </p:pic>
      <p:sp>
        <p:nvSpPr>
          <p:cNvPr id="27653" name="文本框 11"/>
          <p:cNvSpPr txBox="1"/>
          <p:nvPr/>
        </p:nvSpPr>
        <p:spPr>
          <a:xfrm>
            <a:off x="346075" y="448183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282055" y="171640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282055" y="2964815"/>
            <a:ext cx="360045" cy="1803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</a:p>
        </p:txBody>
      </p:sp>
      <p:sp>
        <p:nvSpPr>
          <p:cNvPr id="27651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在线帮助中心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19589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0234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1019175" y="19589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1064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</a:p>
        </p:txBody>
      </p:sp>
      <p:sp>
        <p:nvSpPr>
          <p:cNvPr id="2" name="任意多边形 8196"/>
          <p:cNvSpPr/>
          <p:nvPr/>
        </p:nvSpPr>
        <p:spPr>
          <a:xfrm>
            <a:off x="3159125" y="27971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28609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65475" y="25368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742690" y="260127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527050" y="2294890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65475" y="168433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</a:p>
        </p:txBody>
      </p:sp>
      <p:sp>
        <p:nvSpPr>
          <p:cNvPr id="2" name="任意多边形 8196"/>
          <p:cNvSpPr/>
          <p:nvPr/>
        </p:nvSpPr>
        <p:spPr>
          <a:xfrm>
            <a:off x="3159125" y="337502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817620" y="343884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、提交实习报告</a:t>
            </a:r>
            <a:b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</a:b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、实习手册导出</a:t>
            </a:r>
            <a:endParaRPr lang="en-US" altLang="zh-CN" sz="1800" b="0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3、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85" y="2790190"/>
            <a:ext cx="78854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" y="1154430"/>
            <a:ext cx="7770495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5239"/>
            <a:ext cx="3451225" cy="33718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</a:p>
        </p:txBody>
      </p:sp>
      <p:sp>
        <p:nvSpPr>
          <p:cNvPr id="38918" name="文本框 14"/>
          <p:cNvSpPr txBox="1"/>
          <p:nvPr/>
        </p:nvSpPr>
        <p:spPr>
          <a:xfrm>
            <a:off x="1555115" y="2186623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713220" y="286067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5305743" y="4466590"/>
            <a:ext cx="23431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上传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7649210" y="2453640"/>
            <a:ext cx="283845" cy="4070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1271270" y="2682240"/>
            <a:ext cx="40449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652135" y="4326890"/>
            <a:ext cx="22479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9285" y="34226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5" y="1111885"/>
            <a:ext cx="7820025" cy="3838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</a:p>
        </p:txBody>
      </p:sp>
      <p:sp>
        <p:nvSpPr>
          <p:cNvPr id="39941" name="文本框 14"/>
          <p:cNvSpPr txBox="1"/>
          <p:nvPr/>
        </p:nvSpPr>
        <p:spPr>
          <a:xfrm>
            <a:off x="1413510" y="3911600"/>
            <a:ext cx="11049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05785" y="2740025"/>
            <a:ext cx="14668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6786880" y="3834448"/>
            <a:ext cx="147002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7" name="直接箭头连接符 16"/>
          <p:cNvCxnSpPr/>
          <p:nvPr/>
        </p:nvCxnSpPr>
        <p:spPr>
          <a:xfrm flipH="1">
            <a:off x="1240155" y="4339590"/>
            <a:ext cx="375285" cy="160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>
            <a:stCxn id="39944" idx="0"/>
          </p:cNvCxnSpPr>
          <p:nvPr/>
        </p:nvCxnSpPr>
        <p:spPr>
          <a:xfrm flipV="1">
            <a:off x="3839210" y="2498090"/>
            <a:ext cx="89535" cy="2419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7263130" y="3596005"/>
            <a:ext cx="360045" cy="3155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0385" y="34290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" y="884555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40966" name="文本框 14"/>
          <p:cNvSpPr txBox="1"/>
          <p:nvPr/>
        </p:nvSpPr>
        <p:spPr>
          <a:xfrm>
            <a:off x="1173480" y="1975485"/>
            <a:ext cx="14478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330950" y="2346325"/>
            <a:ext cx="111760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2621280" y="4032250"/>
            <a:ext cx="294449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鉴定项目由学校老师配置是否需要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6526530" y="4031933"/>
            <a:ext cx="2368550" cy="6502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华文仿宋" panose="02010600040101010101" charset="-122"/>
                <a:ea typeface="华文仿宋" panose="02010600040101010101" charset="-122"/>
              </a:rPr>
              <a:t>鉴定完成导出鉴定表打印带去实习企业盖章上交学校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192530" y="2346325"/>
            <a:ext cx="274320" cy="1847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6943725" y="1867535"/>
            <a:ext cx="125095" cy="3606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597015" y="3472180"/>
            <a:ext cx="58547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40977" idx="0"/>
          </p:cNvCxnSpPr>
          <p:nvPr/>
        </p:nvCxnSpPr>
        <p:spPr>
          <a:xfrm flipV="1">
            <a:off x="7710805" y="3112135"/>
            <a:ext cx="101600" cy="9201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7950" y="34290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143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34820" name="文本框 2"/>
          <p:cNvSpPr txBox="1"/>
          <p:nvPr/>
        </p:nvSpPr>
        <p:spPr>
          <a:xfrm>
            <a:off x="981710" y="1875155"/>
            <a:ext cx="4784725" cy="12725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hangingPunct="0"/>
            <a:r>
              <a: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平台有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小时自助服务：机器人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+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帮助中心</a:t>
            </a: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平台值班服务（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8: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30-22:00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0579-82722068   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17757972178</a:t>
            </a:r>
            <a:endParaRPr lang="zh-CN" altLang="en-US" dirty="0"/>
          </a:p>
          <a:p>
            <a:pPr lvl="0" hangingPunct="0"/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小程序登录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2825" y="403860"/>
            <a:ext cx="7117715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方式一：扫描“校友邦”公众号二维码，点击</a:t>
            </a:r>
            <a:r>
              <a:rPr lang="zh-CN" altLang="en-US" sz="1800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菜单栏</a:t>
            </a:r>
            <a:r>
              <a:rPr lang="zh-CN" altLang="en-US" sz="18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“签到</a:t>
            </a:r>
            <a:r>
              <a:rPr lang="en-US" altLang="zh-CN" sz="18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800" b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周志”              </a:t>
            </a:r>
            <a:r>
              <a:rPr lang="zh-CN" altLang="en-US" sz="1800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可快速进 入校友邦小程序</a:t>
            </a:r>
          </a:p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方式二：微信小程序搜索校友邦获取校友邦小程序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051368"/>
            <a:ext cx="2229403" cy="222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74233" b="3627"/>
          <a:stretch>
            <a:fillRect/>
          </a:stretch>
        </p:blipFill>
        <p:spPr>
          <a:xfrm>
            <a:off x="4653143" y="2631516"/>
            <a:ext cx="2229403" cy="1068974"/>
          </a:xfrm>
          <a:prstGeom prst="rect">
            <a:avLst/>
          </a:prstGeom>
        </p:spPr>
      </p:pic>
      <p:cxnSp>
        <p:nvCxnSpPr>
          <p:cNvPr id="14" name="直接箭头连接符 9"/>
          <p:cNvCxnSpPr/>
          <p:nvPr/>
        </p:nvCxnSpPr>
        <p:spPr>
          <a:xfrm flipH="1">
            <a:off x="5240338" y="2988766"/>
            <a:ext cx="354932" cy="354474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4105" y="719773"/>
            <a:ext cx="7735888" cy="321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选择“学生登录”</a:t>
            </a: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（账号和密码与小程序一致）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说明：除实习报告与实习成绩鉴定表外，其他均可在小程序完成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电脑端登录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2987675" y="22256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矩形 8197"/>
          <p:cNvSpPr/>
          <p:nvPr/>
        </p:nvSpPr>
        <p:spPr>
          <a:xfrm>
            <a:off x="3564890" y="2290128"/>
            <a:ext cx="222631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小程序操作指南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972185" y="2225675"/>
            <a:ext cx="1855788" cy="55372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2987675" y="137318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登录指南</a:t>
            </a:r>
          </a:p>
        </p:txBody>
      </p:sp>
      <p:sp>
        <p:nvSpPr>
          <p:cNvPr id="2" name="任意多边形 8196"/>
          <p:cNvSpPr/>
          <p:nvPr/>
        </p:nvSpPr>
        <p:spPr>
          <a:xfrm>
            <a:off x="2981325" y="3063875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8197"/>
          <p:cNvSpPr/>
          <p:nvPr/>
        </p:nvSpPr>
        <p:spPr>
          <a:xfrm>
            <a:off x="3639820" y="3127693"/>
            <a:ext cx="2084070" cy="27686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2060" y="887730"/>
            <a:ext cx="412051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en-US" altLang="zh-CN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报名</a:t>
            </a:r>
            <a:endParaRPr lang="en-US" altLang="zh-CN" sz="1800" b="0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签到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提交周日志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玩转校友邦：推荐、校友圈、求职</a:t>
            </a: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在线帮助中心</a:t>
            </a:r>
            <a:endParaRPr lang="en-US" altLang="zh-CN" sz="1800" b="0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主要步骤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-56356"/>
            <a:ext cx="30226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sz="24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130" y="283210"/>
            <a:ext cx="7377430" cy="87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文鼎中楷体" panose="03000600000000000000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注册，</a:t>
            </a:r>
            <a:r>
              <a:rPr lang="zh-CN" altLang="en-US" b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微信登录或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输入手机号、短信验证码注册</a:t>
            </a: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  认证，</a:t>
            </a:r>
            <a:r>
              <a:rPr kumimoji="0" lang="zh-CN" altLang="en-US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4502" b="2212"/>
          <a:stretch>
            <a:fillRect/>
          </a:stretch>
        </p:blipFill>
        <p:spPr>
          <a:xfrm>
            <a:off x="2607945" y="1329055"/>
            <a:ext cx="1705610" cy="3446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4102"/>
          <a:stretch>
            <a:fillRect/>
          </a:stretch>
        </p:blipFill>
        <p:spPr>
          <a:xfrm>
            <a:off x="838573" y="1328876"/>
            <a:ext cx="1646790" cy="342022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290" y="-29845"/>
            <a:ext cx="17475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注册认证</a:t>
            </a:r>
          </a:p>
        </p:txBody>
      </p:sp>
      <p:cxnSp>
        <p:nvCxnSpPr>
          <p:cNvPr id="3" name="直接箭头连接符 9"/>
          <p:cNvCxnSpPr/>
          <p:nvPr/>
        </p:nvCxnSpPr>
        <p:spPr>
          <a:xfrm flipV="1">
            <a:off x="525780" y="1955800"/>
            <a:ext cx="479425" cy="404495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QQ图片201911261506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615" y="1329055"/>
            <a:ext cx="1809750" cy="36245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4383"/>
          <a:stretch>
            <a:fillRect/>
          </a:stretch>
        </p:blipFill>
        <p:spPr>
          <a:xfrm>
            <a:off x="6576060" y="1202690"/>
            <a:ext cx="1772920" cy="3672205"/>
          </a:xfrm>
          <a:prstGeom prst="rect">
            <a:avLst/>
          </a:prstGeom>
        </p:spPr>
      </p:pic>
      <p:sp>
        <p:nvSpPr>
          <p:cNvPr id="16" name="框架 6"/>
          <p:cNvSpPr/>
          <p:nvPr/>
        </p:nvSpPr>
        <p:spPr>
          <a:xfrm>
            <a:off x="6647180" y="2816860"/>
            <a:ext cx="1630680" cy="2940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查看实习任务报名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查看详情（老师设置的要求都在里面哦）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05" y="1375410"/>
            <a:ext cx="1954530" cy="346964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6102350" y="4191635"/>
            <a:ext cx="480060" cy="2273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163195" y="2542540"/>
            <a:ext cx="519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</a:p>
        </p:txBody>
      </p:sp>
      <p:sp>
        <p:nvSpPr>
          <p:cNvPr id="11" name="文本框 5"/>
          <p:cNvSpPr txBox="1"/>
          <p:nvPr/>
        </p:nvSpPr>
        <p:spPr>
          <a:xfrm>
            <a:off x="2865120" y="155765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学籍认证成功进入实习模块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375410"/>
            <a:ext cx="1955800" cy="3477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410" y="1290320"/>
            <a:ext cx="2039620" cy="36487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814705" y="4124960"/>
            <a:ext cx="450215" cy="36004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691505" y="1892935"/>
            <a:ext cx="51943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实习任务的详细要求在这里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266440" y="1892935"/>
            <a:ext cx="405130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-10318"/>
            <a:ext cx="3451225" cy="36830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实习报名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自主实习</a:t>
            </a:r>
            <a:endParaRPr lang="en-US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实习报名，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自主安排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去报名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填写相关岗位信息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提交岗位申请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431925" y="3818255"/>
            <a:ext cx="539750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007110" y="1757045"/>
            <a:ext cx="51943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进入实习计划进行报名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204595"/>
            <a:ext cx="2039620" cy="3637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85" y="1205230"/>
            <a:ext cx="2026285" cy="36372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4599940" y="2802890"/>
            <a:ext cx="601345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234815" y="163385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全屏显示(16:9)</PresentationFormat>
  <Paragraphs>132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华文仿宋</vt:lpstr>
      <vt:lpstr>微软雅黑</vt:lpstr>
      <vt:lpstr>文鼎中楷体</vt:lpstr>
      <vt:lpstr>Arial</vt:lpstr>
      <vt:lpstr>Calibri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徐 昊恩</cp:lastModifiedBy>
  <cp:revision>358</cp:revision>
  <dcterms:created xsi:type="dcterms:W3CDTF">2017-01-09T09:44:00Z</dcterms:created>
  <dcterms:modified xsi:type="dcterms:W3CDTF">2020-09-16T21:21:59Z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